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64" r:id="rId3"/>
    <p:sldId id="258" r:id="rId4"/>
    <p:sldId id="267" r:id="rId5"/>
    <p:sldId id="259" r:id="rId6"/>
    <p:sldId id="262" r:id="rId7"/>
    <p:sldId id="260" r:id="rId8"/>
    <p:sldId id="263" r:id="rId9"/>
    <p:sldId id="268" r:id="rId10"/>
    <p:sldId id="269" r:id="rId11"/>
    <p:sldId id="270" r:id="rId12"/>
    <p:sldId id="271" r:id="rId13"/>
    <p:sldId id="265" r:id="rId14"/>
    <p:sldId id="266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7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03CDE5-8B74-4DDE-8915-5689A7032D4C}" type="datetimeFigureOut">
              <a:rPr lang="zh-TW" altLang="en-US" smtClean="0"/>
              <a:t>2021/7/3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CC6F1A-6BEC-4C17-91BC-63EDA746B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001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7%94%9F%E6%85%8B%E7%B3%BB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能顯示出植物生長、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生態系"/>
              </a:rPr>
              <a:t>生態系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的活力與生產力等資訊。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C6F1A-6BEC-4C17-91BC-63EDA746B320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6959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F2572-570E-476F-9706-0FE8880F3B0A}" type="datetimeFigureOut">
              <a:rPr lang="zh-TW" altLang="en-US" smtClean="0"/>
              <a:t>2021/7/3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AF91-EFF8-4D11-8A12-169CBCAB0C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9492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F2572-570E-476F-9706-0FE8880F3B0A}" type="datetimeFigureOut">
              <a:rPr lang="zh-TW" altLang="en-US" smtClean="0"/>
              <a:t>2021/7/3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AF91-EFF8-4D11-8A12-169CBCAB0C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808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F2572-570E-476F-9706-0FE8880F3B0A}" type="datetimeFigureOut">
              <a:rPr lang="zh-TW" altLang="en-US" smtClean="0"/>
              <a:t>2021/7/3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AF91-EFF8-4D11-8A12-169CBCAB0C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015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F2572-570E-476F-9706-0FE8880F3B0A}" type="datetimeFigureOut">
              <a:rPr lang="zh-TW" altLang="en-US" smtClean="0"/>
              <a:t>2021/7/3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AF91-EFF8-4D11-8A12-169CBCAB0C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5274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F2572-570E-476F-9706-0FE8880F3B0A}" type="datetimeFigureOut">
              <a:rPr lang="zh-TW" altLang="en-US" smtClean="0"/>
              <a:t>2021/7/3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AF91-EFF8-4D11-8A12-169CBCAB0C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0354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F2572-570E-476F-9706-0FE8880F3B0A}" type="datetimeFigureOut">
              <a:rPr lang="zh-TW" altLang="en-US" smtClean="0"/>
              <a:t>2021/7/3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AF91-EFF8-4D11-8A12-169CBCAB0C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2894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F2572-570E-476F-9706-0FE8880F3B0A}" type="datetimeFigureOut">
              <a:rPr lang="zh-TW" altLang="en-US" smtClean="0"/>
              <a:t>2021/7/3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AF91-EFF8-4D11-8A12-169CBCAB0C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3880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F2572-570E-476F-9706-0FE8880F3B0A}" type="datetimeFigureOut">
              <a:rPr lang="zh-TW" altLang="en-US" smtClean="0"/>
              <a:t>2021/7/3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AF91-EFF8-4D11-8A12-169CBCAB0C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499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F2572-570E-476F-9706-0FE8880F3B0A}" type="datetimeFigureOut">
              <a:rPr lang="zh-TW" altLang="en-US" smtClean="0"/>
              <a:t>2021/7/3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AF91-EFF8-4D11-8A12-169CBCAB0C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963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F2572-570E-476F-9706-0FE8880F3B0A}" type="datetimeFigureOut">
              <a:rPr lang="zh-TW" altLang="en-US" smtClean="0"/>
              <a:t>2021/7/3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AF91-EFF8-4D11-8A12-169CBCAB0C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6728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F2572-570E-476F-9706-0FE8880F3B0A}" type="datetimeFigureOut">
              <a:rPr lang="zh-TW" altLang="en-US" smtClean="0"/>
              <a:t>2021/7/3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AF91-EFF8-4D11-8A12-169CBCAB0C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6650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F2572-570E-476F-9706-0FE8880F3B0A}" type="datetimeFigureOut">
              <a:rPr lang="zh-TW" altLang="en-US" smtClean="0"/>
              <a:t>2021/7/3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6AF91-EFF8-4D11-8A12-169CBCAB0C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8803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08228014@ntu.edu.tw" TargetMode="External"/><Relationship Id="rId2" Type="http://schemas.openxmlformats.org/officeDocument/2006/relationships/hyperlink" Target="mailto:R08228004@ntu.edu.tw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s-blog.com/calculation-of-land-surface-temperature-lst-from-landsat-8-using-r/" TargetMode="External"/><Relationship Id="rId2" Type="http://schemas.openxmlformats.org/officeDocument/2006/relationships/hyperlink" Target="https://www.usgs.gov/core-science-systems/nli/landsat/using-usgs-landsat-level-1-data-product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501006" y="3564818"/>
            <a:ext cx="9144000" cy="2387600"/>
          </a:xfrm>
        </p:spPr>
        <p:txBody>
          <a:bodyPr/>
          <a:lstStyle/>
          <a:p>
            <a:r>
              <a:rPr lang="en-US" altLang="zh-TW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109-2</a:t>
            </a:r>
            <a:r>
              <a:rPr lang="zh-TW" alt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程式設計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03840" y="4619900"/>
            <a:ext cx="6201760" cy="1655762"/>
          </a:xfrm>
        </p:spPr>
        <p:txBody>
          <a:bodyPr>
            <a:normAutofit/>
          </a:bodyPr>
          <a:lstStyle/>
          <a:p>
            <a:pPr algn="l"/>
            <a:r>
              <a:rPr lang="zh-TW" alt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授課教師：黃誌川教授</a:t>
            </a:r>
            <a:endParaRPr lang="en-US" altLang="zh-TW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algn="l"/>
            <a:r>
              <a:rPr lang="zh-TW" alt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       助教：李易哲 </a:t>
            </a:r>
            <a:r>
              <a:rPr lang="en-US" altLang="zh-TW" dirty="0">
                <a:hlinkClick r:id="rId2"/>
              </a:rPr>
              <a:t>R08228004@ntu.edu.tw</a:t>
            </a:r>
            <a:endParaRPr lang="en-US" altLang="zh-TW" dirty="0"/>
          </a:p>
          <a:p>
            <a:pPr algn="l"/>
            <a:r>
              <a:rPr lang="en-US" altLang="zh-TW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	</a:t>
            </a:r>
            <a:r>
              <a:rPr lang="zh-TW" alt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       張宸菲 </a:t>
            </a:r>
            <a:r>
              <a:rPr lang="en-US" altLang="zh-TW" dirty="0">
                <a:hlinkClick r:id="rId3"/>
              </a:rPr>
              <a:t>R08228014@ntu.edu.tw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531" y="268403"/>
            <a:ext cx="2880000" cy="2880000"/>
          </a:xfrm>
          <a:prstGeom prst="rect">
            <a:avLst/>
          </a:prstGeom>
        </p:spPr>
      </p:pic>
      <p:pic>
        <p:nvPicPr>
          <p:cNvPr id="5" name="Picture 2" descr="Landsat 8: Satellite Imagery, Overview, And Characteristic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932" y="0"/>
            <a:ext cx="7429500" cy="4171951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8041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244663" y="0"/>
            <a:ext cx="11469303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b="1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計算</a:t>
            </a:r>
            <a:r>
              <a:rPr lang="en-US" altLang="zh-TW" sz="3600" b="1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3</a:t>
            </a:r>
            <a:r>
              <a:rPr lang="zh-TW" altLang="en-US" sz="3600" b="1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種指標</a:t>
            </a:r>
            <a:endParaRPr lang="zh-TW" altLang="en-US" sz="3600" dirty="0">
              <a:latin typeface="Noto Serif CJK TC Medium" panose="02020500000000000000" pitchFamily="18" charset="-120"/>
              <a:ea typeface="Noto Serif CJK TC Medium" panose="02020500000000000000" pitchFamily="18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4" t="7671" r="6883" b="8522"/>
          <a:stretch/>
        </p:blipFill>
        <p:spPr>
          <a:xfrm>
            <a:off x="754007" y="2924175"/>
            <a:ext cx="10450620" cy="412432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87" y="563432"/>
            <a:ext cx="10602857" cy="247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80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244665" y="96448"/>
            <a:ext cx="11469303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b="1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縮小空間範圍</a:t>
            </a:r>
            <a:endParaRPr lang="zh-TW" altLang="en-US" sz="3600" dirty="0">
              <a:latin typeface="Noto Serif CJK TC Medium" panose="02020500000000000000" pitchFamily="18" charset="-120"/>
              <a:ea typeface="Noto Serif CJK TC Medium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8" t="9375" r="7655"/>
          <a:stretch/>
        </p:blipFill>
        <p:spPr>
          <a:xfrm>
            <a:off x="1657350" y="4170442"/>
            <a:ext cx="8267700" cy="303847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753" y="604838"/>
            <a:ext cx="9208893" cy="364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21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244665" y="96448"/>
            <a:ext cx="11469303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b="1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計算</a:t>
            </a:r>
            <a:r>
              <a:rPr lang="en-US" altLang="zh-TW" sz="3600" b="1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NDVI</a:t>
            </a:r>
            <a:r>
              <a:rPr lang="zh-TW" altLang="en-US" sz="3600" b="1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與</a:t>
            </a:r>
            <a:r>
              <a:rPr lang="en-US" altLang="zh-TW" sz="3600" b="1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NDBI</a:t>
            </a:r>
            <a:r>
              <a:rPr lang="zh-TW" altLang="en-US" sz="3600" b="1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間的迴歸及</a:t>
            </a:r>
            <a:r>
              <a:rPr lang="en-US" altLang="zh-TW" sz="3600" b="1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R-squared</a:t>
            </a:r>
            <a:endParaRPr lang="zh-TW" altLang="en-US" sz="3600" dirty="0">
              <a:latin typeface="Noto Serif CJK TC Medium" panose="02020500000000000000" pitchFamily="18" charset="-120"/>
              <a:ea typeface="Noto Serif CJK TC Medium" panose="02020500000000000000" pitchFamily="18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3471862"/>
            <a:ext cx="6324600" cy="227647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65" y="628650"/>
            <a:ext cx="8953500" cy="27432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491" y="2413517"/>
            <a:ext cx="6915348" cy="414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04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722696" y="406346"/>
            <a:ext cx="11469303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b="1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加分作業</a:t>
            </a:r>
            <a:r>
              <a:rPr lang="en-US" altLang="zh-TW" sz="3600" b="1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-</a:t>
            </a:r>
            <a:r>
              <a:rPr lang="zh-TW" altLang="en-US" sz="3600" b="1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地表溫度推估</a:t>
            </a:r>
            <a:endParaRPr lang="zh-TW" altLang="en-US" sz="3600" dirty="0">
              <a:latin typeface="Noto Serif CJK TC Medium" panose="02020500000000000000" pitchFamily="18" charset="-120"/>
              <a:ea typeface="Noto Serif CJK TC Medium" panose="02020500000000000000" pitchFamily="18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22696" y="1143000"/>
            <a:ext cx="10239375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sz="4400" dirty="0"/>
              <a:t>使用</a:t>
            </a:r>
            <a:r>
              <a:rPr lang="en-US" altLang="zh-TW" sz="4400" dirty="0"/>
              <a:t>Band 10 </a:t>
            </a:r>
            <a:r>
              <a:rPr lang="zh-TW" altLang="en-US" sz="4400" dirty="0"/>
              <a:t>計算地表溫度</a:t>
            </a:r>
            <a:r>
              <a:rPr lang="en-US" altLang="zh-TW" sz="4400" dirty="0"/>
              <a:t>(</a:t>
            </a:r>
            <a:r>
              <a:rPr lang="zh-TW" altLang="en-US" sz="4400" dirty="0"/>
              <a:t>攝氏溫度</a:t>
            </a:r>
            <a:r>
              <a:rPr lang="en-US" altLang="zh-TW" sz="4400" dirty="0"/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sz="4400" dirty="0"/>
              <a:t>使用氣象局測站資料與所對應的網格溫度資料進行迴歸分析跟</a:t>
            </a:r>
            <a:r>
              <a:rPr lang="en-US" altLang="zh-TW" sz="4400" dirty="0"/>
              <a:t>R-squared</a:t>
            </a:r>
            <a:r>
              <a:rPr lang="zh-TW" altLang="en-US" sz="4400" dirty="0"/>
              <a:t>。</a:t>
            </a:r>
            <a:r>
              <a:rPr lang="en-US" altLang="zh-TW" sz="4400" dirty="0"/>
              <a:t> </a:t>
            </a:r>
          </a:p>
          <a:p>
            <a:pPr>
              <a:lnSpc>
                <a:spcPct val="150000"/>
              </a:lnSpc>
            </a:pPr>
            <a:r>
              <a:rPr lang="zh-TW" altLang="en-US" sz="2800" b="1" dirty="0"/>
              <a:t>參考網站</a:t>
            </a:r>
            <a:endParaRPr lang="en-US" altLang="zh-TW" sz="2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800" dirty="0">
                <a:hlinkClick r:id="rId2"/>
              </a:rPr>
              <a:t>https://www.usgs.gov/core-science-systems/nli/landsat/using-usgs-landsat-level-1-data-product</a:t>
            </a:r>
            <a:endParaRPr lang="en-US" altLang="zh-TW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800" dirty="0">
                <a:hlinkClick r:id="rId3"/>
              </a:rPr>
              <a:t>https://www.gis-blog.com/calculation-of-land-surface-temperature-lst-from-landsat-8-using-r/</a:t>
            </a:r>
            <a:endParaRPr lang="en-US" altLang="zh-TW" sz="2800" dirty="0"/>
          </a:p>
          <a:p>
            <a:pPr>
              <a:lnSpc>
                <a:spcPct val="150000"/>
              </a:lnSpc>
            </a:pP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099439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862" y="2325756"/>
            <a:ext cx="7360874" cy="4416524"/>
          </a:xfrm>
          <a:prstGeom prst="rect">
            <a:avLst/>
          </a:prstGeom>
        </p:spPr>
      </p:pic>
      <p:sp>
        <p:nvSpPr>
          <p:cNvPr id="4" name="標題 1"/>
          <p:cNvSpPr txBox="1">
            <a:spLocks/>
          </p:cNvSpPr>
          <p:nvPr/>
        </p:nvSpPr>
        <p:spPr>
          <a:xfrm>
            <a:off x="722696" y="406346"/>
            <a:ext cx="11469303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b="1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加分作業</a:t>
            </a:r>
            <a:r>
              <a:rPr lang="en-US" altLang="zh-TW" sz="3600" b="1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-</a:t>
            </a:r>
            <a:r>
              <a:rPr lang="zh-TW" altLang="en-US" sz="3600" b="1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預期結果</a:t>
            </a:r>
            <a:endParaRPr lang="zh-TW" altLang="en-US" sz="3600" dirty="0">
              <a:latin typeface="Noto Serif CJK TC Medium" panose="02020500000000000000" pitchFamily="18" charset="-120"/>
              <a:ea typeface="Noto Serif CJK TC Medium" panose="02020500000000000000" pitchFamily="18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771" y="1335333"/>
            <a:ext cx="6190725" cy="106258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6" r="16165"/>
          <a:stretch/>
        </p:blipFill>
        <p:spPr>
          <a:xfrm>
            <a:off x="278296" y="1069127"/>
            <a:ext cx="5456582" cy="558799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6887" y="911525"/>
            <a:ext cx="5992429" cy="574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09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646496" y="634946"/>
            <a:ext cx="11469303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b="1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本周實習</a:t>
            </a:r>
            <a:endParaRPr lang="en-US" altLang="zh-TW" sz="3600" b="1" dirty="0">
              <a:latin typeface="Noto Serif CJK TC Medium" panose="02020500000000000000" pitchFamily="18" charset="-120"/>
              <a:ea typeface="Noto Serif CJK TC Medium" panose="02020500000000000000" pitchFamily="18" charset="-120"/>
            </a:endParaRPr>
          </a:p>
          <a:p>
            <a:pPr marL="742950" indent="-742950">
              <a:lnSpc>
                <a:spcPct val="250000"/>
              </a:lnSpc>
              <a:buAutoNum type="arabicPeriod"/>
            </a:pPr>
            <a:r>
              <a:rPr lang="zh-TW" altLang="en-US" sz="3600" b="1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認識衛星影像與讀取衛星資料</a:t>
            </a:r>
            <a:endParaRPr lang="en-US" altLang="zh-TW" sz="3600" b="1" dirty="0">
              <a:latin typeface="Noto Serif CJK TC Medium" panose="02020500000000000000" pitchFamily="18" charset="-120"/>
              <a:ea typeface="Noto Serif CJK TC Medium" panose="02020500000000000000" pitchFamily="18" charset="-120"/>
            </a:endParaRPr>
          </a:p>
          <a:p>
            <a:pPr marL="742950" indent="-742950">
              <a:lnSpc>
                <a:spcPct val="250000"/>
              </a:lnSpc>
              <a:buAutoNum type="arabicPeriod"/>
            </a:pPr>
            <a:r>
              <a:rPr lang="zh-TW" altLang="en-US" sz="3600" b="1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計算與繪製</a:t>
            </a:r>
            <a:r>
              <a:rPr lang="en-US" altLang="zh-TW" sz="3600" b="1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NDVI,MNDWI,NDBI</a:t>
            </a:r>
          </a:p>
          <a:p>
            <a:pPr marL="742950" indent="-742950">
              <a:lnSpc>
                <a:spcPct val="250000"/>
              </a:lnSpc>
              <a:buAutoNum type="arabicPeriod"/>
            </a:pPr>
            <a:r>
              <a:rPr lang="zh-TW" altLang="en-US" sz="3600" b="1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輸出資料</a:t>
            </a:r>
            <a:endParaRPr lang="zh-TW" altLang="en-US" sz="3600" dirty="0">
              <a:latin typeface="Noto Serif CJK TC Medium" panose="02020500000000000000" pitchFamily="18" charset="-120"/>
              <a:ea typeface="Noto Serif CJK TC Medium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98737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146464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Landsat 8</a:t>
            </a:r>
            <a:endParaRPr lang="zh-TW" altLang="en-US" dirty="0">
              <a:latin typeface="Noto Serif CJK TC Medium" panose="02020500000000000000" pitchFamily="18" charset="-120"/>
              <a:ea typeface="Noto Serif CJK TC Medium" panose="02020500000000000000" pitchFamily="18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26" y="1138399"/>
            <a:ext cx="10234820" cy="525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39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146464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Landsat 8 -Digital Number</a:t>
            </a:r>
            <a:endParaRPr lang="zh-TW" altLang="en-US" dirty="0">
              <a:latin typeface="Noto Serif CJK TC Medium" panose="02020500000000000000" pitchFamily="18" charset="-120"/>
              <a:ea typeface="Noto Serif CJK TC Medium" panose="02020500000000000000" pitchFamily="18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1472027"/>
            <a:ext cx="11772900" cy="34385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4759740"/>
            <a:ext cx="11420475" cy="14763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038725" y="61157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(</a:t>
            </a:r>
            <a:r>
              <a:rPr lang="zh-TW" altLang="en-US" dirty="0"/>
              <a:t>https://www.usgs.gov/core-science-systems/nli/landsat/using-usgs-landsat-level-1-data-product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293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o alt text provided for this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192570"/>
            <a:ext cx="10515601" cy="529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標題 1"/>
          <p:cNvSpPr txBox="1">
            <a:spLocks/>
          </p:cNvSpPr>
          <p:nvPr/>
        </p:nvSpPr>
        <p:spPr>
          <a:xfrm>
            <a:off x="722697" y="40634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Spectral Reflectance Curve</a:t>
            </a:r>
            <a:endParaRPr lang="zh-TW" altLang="en-US" dirty="0">
              <a:latin typeface="Noto Serif CJK TC Medium" panose="02020500000000000000" pitchFamily="18" charset="-120"/>
              <a:ea typeface="Noto Serif CJK TC Medium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6711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722696" y="406346"/>
            <a:ext cx="11469303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Normalized Difference Vegetation Index </a:t>
            </a:r>
            <a:r>
              <a:rPr lang="en-US" altLang="zh-TW" sz="36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(</a:t>
            </a:r>
            <a:r>
              <a:rPr lang="en-US" altLang="zh-TW" sz="3600" b="1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NDVI)</a:t>
            </a:r>
            <a:endParaRPr lang="zh-TW" altLang="en-US" sz="3600" dirty="0">
              <a:latin typeface="Noto Serif CJK TC Medium" panose="02020500000000000000" pitchFamily="18" charset="-120"/>
              <a:ea typeface="Noto Serif CJK TC Medium" panose="02020500000000000000" pitchFamily="18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492" y="1069127"/>
            <a:ext cx="9582150" cy="3971925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722695" y="4825946"/>
            <a:ext cx="11469303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Normalized Difference Building Index </a:t>
            </a:r>
            <a:r>
              <a:rPr lang="en-US" altLang="zh-TW" sz="36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(</a:t>
            </a:r>
            <a:r>
              <a:rPr lang="en-US" altLang="zh-TW" sz="3600" b="1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NDBI)</a:t>
            </a:r>
            <a:endParaRPr lang="zh-TW" altLang="en-US" sz="3600" dirty="0">
              <a:latin typeface="Noto Serif CJK TC Medium" panose="02020500000000000000" pitchFamily="18" charset="-120"/>
              <a:ea typeface="Noto Serif CJK TC Medium" panose="02020500000000000000" pitchFamily="18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02892" y="5606534"/>
            <a:ext cx="445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zh-TW" b="1" i="0" dirty="0">
                <a:effectLst/>
                <a:latin typeface="Source Serif Pro"/>
              </a:rPr>
              <a:t>NDBI = (SWIR – NIR) / (SWIR + NIR)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6818503" y="5606534"/>
            <a:ext cx="426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因經過標準化處理</a:t>
            </a:r>
            <a:endParaRPr lang="en-US" altLang="zh-TW" sz="3200" dirty="0">
              <a:latin typeface="Noto Serif CJK TC Medium" panose="02020500000000000000" pitchFamily="18" charset="-120"/>
              <a:ea typeface="Noto Serif CJK TC Medium" panose="02020500000000000000" pitchFamily="18" charset="-120"/>
            </a:endParaRPr>
          </a:p>
          <a:p>
            <a:r>
              <a:rPr lang="zh-TW" altLang="en-US" sz="32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值域介於</a:t>
            </a:r>
            <a:r>
              <a:rPr lang="en-US" altLang="zh-TW" sz="3200" b="1" dirty="0">
                <a:solidFill>
                  <a:srgbClr val="FF0000"/>
                </a:solidFill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-1~1</a:t>
            </a:r>
            <a:r>
              <a:rPr lang="zh-TW" altLang="en-US" sz="32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之間</a:t>
            </a:r>
          </a:p>
        </p:txBody>
      </p:sp>
    </p:spTree>
    <p:extLst>
      <p:ext uri="{BB962C8B-B14F-4D97-AF65-F5344CB8AC3E}">
        <p14:creationId xmlns:p14="http://schemas.microsoft.com/office/powerpoint/2010/main" val="523424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722697" y="242717"/>
            <a:ext cx="11469303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Modified</a:t>
            </a:r>
            <a:r>
              <a:rPr lang="en-US" altLang="zh-TW" dirty="0"/>
              <a:t> </a:t>
            </a:r>
            <a:r>
              <a:rPr lang="en-US" altLang="zh-TW" sz="3600" b="1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Normalized Difference Water Index </a:t>
            </a:r>
            <a:r>
              <a:rPr lang="en-US" altLang="zh-TW" sz="36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(</a:t>
            </a:r>
            <a:r>
              <a:rPr lang="en-US" altLang="zh-TW" sz="3600" b="1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NDWI)</a:t>
            </a:r>
            <a:endParaRPr lang="zh-TW" altLang="en-US" sz="3600" dirty="0">
              <a:latin typeface="Noto Serif CJK TC Medium" panose="02020500000000000000" pitchFamily="18" charset="-120"/>
              <a:ea typeface="Noto Serif CJK TC Medium" panose="02020500000000000000" pitchFamily="18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014536" y="1198948"/>
            <a:ext cx="5357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zh-TW" b="1" i="0" dirty="0">
                <a:effectLst/>
                <a:latin typeface="Source Serif Pro"/>
              </a:rPr>
              <a:t>MNDWI = (Green – SWIR) / (Green + SWIR))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918" y="1568280"/>
            <a:ext cx="9579643" cy="501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72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30069" t="15307" r="24653" b="5062"/>
          <a:stretch/>
        </p:blipFill>
        <p:spPr>
          <a:xfrm>
            <a:off x="5092700" y="127000"/>
            <a:ext cx="6705600" cy="6633607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52387" y="308008"/>
            <a:ext cx="419661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RGB(</a:t>
            </a:r>
            <a:r>
              <a:rPr lang="zh-TW" altLang="en-US" sz="36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真實顏色</a:t>
            </a:r>
            <a:r>
              <a:rPr lang="en-US" altLang="zh-TW" sz="36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)3</a:t>
            </a:r>
            <a:r>
              <a:rPr lang="zh-TW" altLang="en-US" sz="36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個</a:t>
            </a:r>
            <a:r>
              <a:rPr lang="en-US" altLang="zh-TW" sz="36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band</a:t>
            </a:r>
          </a:p>
          <a:p>
            <a:endParaRPr lang="en-US" altLang="zh-TW" sz="4400" dirty="0">
              <a:latin typeface="Noto Serif CJK TC Medium" panose="02020500000000000000" pitchFamily="18" charset="-120"/>
              <a:ea typeface="Noto Serif CJK TC Medium" panose="02020500000000000000" pitchFamily="18" charset="-120"/>
            </a:endParaRPr>
          </a:p>
          <a:p>
            <a:r>
              <a:rPr lang="zh-TW" altLang="en-US" sz="28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拍攝時間</a:t>
            </a:r>
            <a:endParaRPr lang="en-US" altLang="zh-TW" sz="2800" dirty="0">
              <a:latin typeface="Noto Serif CJK TC Medium" panose="02020500000000000000" pitchFamily="18" charset="-120"/>
              <a:ea typeface="Noto Serif CJK TC Medium" panose="02020500000000000000" pitchFamily="18" charset="-120"/>
            </a:endParaRPr>
          </a:p>
          <a:p>
            <a:r>
              <a:rPr lang="en-US" altLang="zh-TW" sz="24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2020/09/25 </a:t>
            </a:r>
            <a:r>
              <a:rPr lang="zh-TW" altLang="en-US" sz="24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約</a:t>
            </a:r>
            <a:r>
              <a:rPr lang="en-US" altLang="zh-TW" sz="24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10:26</a:t>
            </a:r>
            <a:r>
              <a:rPr lang="zh-TW" altLang="en-US" sz="2400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分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10417" t="9640" r="41740" b="23977"/>
          <a:stretch/>
        </p:blipFill>
        <p:spPr>
          <a:xfrm>
            <a:off x="40958" y="2940400"/>
            <a:ext cx="5019472" cy="39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898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66" y="991223"/>
            <a:ext cx="11777663" cy="2622265"/>
          </a:xfrm>
          <a:prstGeom prst="rect">
            <a:avLst/>
          </a:prstGeom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244666" y="328442"/>
            <a:ext cx="11469303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b="1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讀取</a:t>
            </a:r>
            <a:r>
              <a:rPr lang="en-US" altLang="zh-TW" sz="3600" b="1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Band</a:t>
            </a:r>
            <a:r>
              <a:rPr lang="zh-TW" altLang="en-US" sz="3600" b="1" dirty="0">
                <a:latin typeface="Noto Serif CJK TC Medium" panose="02020500000000000000" pitchFamily="18" charset="-120"/>
                <a:ea typeface="Noto Serif CJK TC Medium" panose="02020500000000000000" pitchFamily="18" charset="-120"/>
              </a:rPr>
              <a:t>的資料</a:t>
            </a:r>
            <a:endParaRPr lang="zh-TW" altLang="en-US" sz="3600" dirty="0">
              <a:latin typeface="Noto Serif CJK TC Medium" panose="02020500000000000000" pitchFamily="18" charset="-120"/>
              <a:ea typeface="Noto Serif CJK TC Medium" panose="02020500000000000000" pitchFamily="18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" y="3937338"/>
            <a:ext cx="5953125" cy="2400300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 flipH="1">
            <a:off x="4095750" y="5089863"/>
            <a:ext cx="1581150" cy="476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5755481" y="4882842"/>
            <a:ext cx="1857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DN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85" t="8744" r="15074"/>
          <a:stretch/>
        </p:blipFill>
        <p:spPr>
          <a:xfrm>
            <a:off x="7466678" y="3240256"/>
            <a:ext cx="4089528" cy="379446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5"/>
          <a:srcRect b="38984"/>
          <a:stretch/>
        </p:blipFill>
        <p:spPr>
          <a:xfrm>
            <a:off x="311942" y="1056480"/>
            <a:ext cx="11334750" cy="84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69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330</Words>
  <Application>Microsoft Office PowerPoint</Application>
  <PresentationFormat>寬螢幕</PresentationFormat>
  <Paragraphs>37</Paragraphs>
  <Slides>14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2" baseType="lpstr">
      <vt:lpstr>Noto Serif CJK TC Medium</vt:lpstr>
      <vt:lpstr>Source Serif Pro</vt:lpstr>
      <vt:lpstr>Yu Gothic Medium</vt:lpstr>
      <vt:lpstr>新細明體</vt:lpstr>
      <vt:lpstr>Arial</vt:lpstr>
      <vt:lpstr>Calibri</vt:lpstr>
      <vt:lpstr>Calibri Light</vt:lpstr>
      <vt:lpstr>Office 佈景主題</vt:lpstr>
      <vt:lpstr>109-2程式設計</vt:lpstr>
      <vt:lpstr>PowerPoint 簡報</vt:lpstr>
      <vt:lpstr>Landsat 8</vt:lpstr>
      <vt:lpstr>Landsat 8 -Digital Number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109-2程式設計</dc:title>
  <dc:creator>yijhe Lee</dc:creator>
  <cp:lastModifiedBy>HP</cp:lastModifiedBy>
  <cp:revision>29</cp:revision>
  <dcterms:created xsi:type="dcterms:W3CDTF">2021-04-19T06:23:15Z</dcterms:created>
  <dcterms:modified xsi:type="dcterms:W3CDTF">2021-07-03T09:19:36Z</dcterms:modified>
</cp:coreProperties>
</file>